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11"/>
  </p:handout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2B7B"/>
    <a:srgbClr val="E72B56"/>
    <a:srgbClr val="6E6F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8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972AA-45AC-472B-B213-3C017F30713D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B17B1-BBDC-4A62-841F-61C05ECCE08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68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flor&#10;&#10;Descripción generada automáticamente">
            <a:extLst>
              <a:ext uri="{FF2B5EF4-FFF2-40B4-BE49-F238E27FC236}">
                <a16:creationId xmlns:a16="http://schemas.microsoft.com/office/drawing/2014/main" id="{4CECD119-D184-4269-8919-948C6F76D3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811"/>
            <a:ext cx="12192000" cy="69128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8/12/2020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3182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8/12/2020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2665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8/12/2020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3643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8/12/2020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1527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8/12/2020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989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8/12/2020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8707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8/12/2020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06117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8/12/2020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391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8/12/2020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4426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8/12/2020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8310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8/12/2020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697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pic>
        <p:nvPicPr>
          <p:cNvPr id="5" name="Imagen 4" descr="Imagen que contiene flor&#10;&#10;Descripción generada automáticamente">
            <a:extLst>
              <a:ext uri="{FF2B5EF4-FFF2-40B4-BE49-F238E27FC236}">
                <a16:creationId xmlns:a16="http://schemas.microsoft.com/office/drawing/2014/main" id="{A4D1B9B5-407F-42E1-8B59-9D7D7442C3B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" y="-44281"/>
            <a:ext cx="12189393" cy="691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7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persona, sostener, computadora, computer&#10;&#10;Descripción generada automáticamente">
            <a:extLst>
              <a:ext uri="{FF2B5EF4-FFF2-40B4-BE49-F238E27FC236}">
                <a16:creationId xmlns:a16="http://schemas.microsoft.com/office/drawing/2014/main" id="{6D44178F-74C1-4CFF-99F4-ED93DEEBF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7505" cy="692727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345A0A7-8DAB-46D7-A403-6DD97CC4BE5A}"/>
              </a:ext>
            </a:extLst>
          </p:cNvPr>
          <p:cNvSpPr txBox="1"/>
          <p:nvPr/>
        </p:nvSpPr>
        <p:spPr>
          <a:xfrm>
            <a:off x="440341" y="2249399"/>
            <a:ext cx="448759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dirty="0" smtClean="0">
                <a:solidFill>
                  <a:schemeClr val="bg1"/>
                </a:solidFill>
                <a:latin typeface="Montserrat BOLD" panose="00000800000000000000" pitchFamily="2" charset="0"/>
              </a:rPr>
              <a:t>PROGRAMACIÓN AVANZADA</a:t>
            </a:r>
          </a:p>
          <a:p>
            <a:pPr algn="ctr"/>
            <a:endParaRPr lang="es-CO" sz="3600" dirty="0">
              <a:solidFill>
                <a:schemeClr val="bg1"/>
              </a:solidFill>
              <a:latin typeface="Montserrat BOLD" panose="00000800000000000000" pitchFamily="2" charset="0"/>
            </a:endParaRPr>
          </a:p>
          <a:p>
            <a:pPr algn="ctr"/>
            <a:r>
              <a:rPr lang="es-CO" sz="2800" dirty="0" smtClean="0">
                <a:solidFill>
                  <a:schemeClr val="bg1"/>
                </a:solidFill>
                <a:latin typeface="Montserrat BOLD" panose="00000800000000000000" pitchFamily="2" charset="0"/>
              </a:rPr>
              <a:t>Clase#3</a:t>
            </a:r>
          </a:p>
          <a:p>
            <a:pPr algn="ctr"/>
            <a:endParaRPr lang="es-CO" sz="3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76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198" y="559087"/>
            <a:ext cx="10515600" cy="1325563"/>
          </a:xfrm>
        </p:spPr>
        <p:txBody>
          <a:bodyPr/>
          <a:lstStyle/>
          <a:p>
            <a: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>¿QUÉ ES EL DOM?</a:t>
            </a:r>
            <a:b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410197" y="1117278"/>
            <a:ext cx="112804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rgbClr val="6E6F72"/>
                </a:solidFill>
                <a:latin typeface="Montserrat Medium" panose="00000600000000000000" pitchFamily="50" charset="0"/>
              </a:rPr>
              <a:t>El Document Object Model, es el conjunto de etiquetas, atributos y estilos que definen y construyen por completo nuestra página web: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087" y="1695430"/>
            <a:ext cx="9644641" cy="4120892"/>
          </a:xfrm>
          <a:prstGeom prst="rect">
            <a:avLst/>
          </a:prstGeom>
        </p:spPr>
      </p:pic>
      <p:sp>
        <p:nvSpPr>
          <p:cNvPr id="2" name="Flecha abajo 1"/>
          <p:cNvSpPr/>
          <p:nvPr/>
        </p:nvSpPr>
        <p:spPr>
          <a:xfrm>
            <a:off x="1427148" y="3349951"/>
            <a:ext cx="709301" cy="8118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9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198" y="559087"/>
            <a:ext cx="10515600" cy="1325563"/>
          </a:xfrm>
        </p:spPr>
        <p:txBody>
          <a:bodyPr/>
          <a:lstStyle/>
          <a:p>
            <a: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>¿CÓMO MODIFICAMOS EL DOM?</a:t>
            </a:r>
            <a:b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ES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ES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410198" y="1053777"/>
            <a:ext cx="110924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rgbClr val="6E6F72"/>
                </a:solidFill>
                <a:latin typeface="Montserrat Medium" panose="00000600000000000000" pitchFamily="50" charset="0"/>
              </a:rPr>
              <a:t>JavaScript nos ofrece diferentes funciones especiales y métodos propios para acceder y configurar cualquier elemento de nuestro DOM, uno de los mas utilizados es el método de acceder al elemento mediante el </a:t>
            </a:r>
            <a:r>
              <a:rPr lang="es-ES" b="1" dirty="0">
                <a:solidFill>
                  <a:srgbClr val="6E6F72"/>
                </a:solidFill>
                <a:latin typeface="Montserrat Medium" panose="00000600000000000000" pitchFamily="50" charset="0"/>
              </a:rPr>
              <a:t>id de la etiqueta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15" y="2471797"/>
            <a:ext cx="2286000" cy="216217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400681" y="2731587"/>
            <a:ext cx="845616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“La idea principal es crear una referencia en JavaScript del</a:t>
            </a:r>
          </a:p>
          <a:p>
            <a:r>
              <a:rPr lang="es-ES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Elemento HTML que necesitamos controlar”</a:t>
            </a:r>
          </a:p>
          <a:p>
            <a:endParaRPr lang="es-ES" dirty="0">
              <a:solidFill>
                <a:srgbClr val="6E6F72"/>
              </a:solidFill>
              <a:latin typeface="Montserrat Medium" panose="00000600000000000000" pitchFamily="50" charset="0"/>
            </a:endParaRPr>
          </a:p>
          <a:p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let elemento</a:t>
            </a:r>
            <a:r>
              <a:rPr lang="es-CO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= </a:t>
            </a:r>
            <a:r>
              <a:rPr lang="es-CO" b="1" dirty="0" err="1" smtClean="0">
                <a:solidFill>
                  <a:srgbClr val="6E6F72"/>
                </a:solidFill>
                <a:latin typeface="Montserrat Medium" panose="00000600000000000000" pitchFamily="50" charset="0"/>
              </a:rPr>
              <a:t>document.getElementById</a:t>
            </a:r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(‘id de la etiqueta’);</a:t>
            </a:r>
            <a:endParaRPr lang="en-US" dirty="0">
              <a:solidFill>
                <a:srgbClr val="6E6F72"/>
              </a:solidFill>
              <a:latin typeface="Montserrat Medium" panose="00000600000000000000" pitchFamily="50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90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198" y="559087"/>
            <a:ext cx="10515600" cy="1325563"/>
          </a:xfrm>
        </p:spPr>
        <p:txBody>
          <a:bodyPr/>
          <a:lstStyle/>
          <a:p>
            <a: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>¿CÓMO MODIFICAMOS EL DOM?</a:t>
            </a:r>
            <a:b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ES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ES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410198" y="1053777"/>
            <a:ext cx="110924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La forma mas común de asociar una etiqueta HTML con una variable de JavaScript, es mediante el </a:t>
            </a:r>
            <a:r>
              <a:rPr lang="es-ES" b="1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id </a:t>
            </a:r>
            <a:r>
              <a:rPr lang="es-ES" b="1" dirty="0">
                <a:solidFill>
                  <a:srgbClr val="6E6F72"/>
                </a:solidFill>
                <a:latin typeface="Montserrat Medium" panose="00000600000000000000" pitchFamily="50" charset="0"/>
              </a:rPr>
              <a:t>de </a:t>
            </a:r>
            <a:r>
              <a:rPr lang="es-ES" b="1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una etiqueta y el DOM:</a:t>
            </a:r>
            <a:endParaRPr lang="es-ES" b="1" dirty="0">
              <a:solidFill>
                <a:srgbClr val="6E6F72"/>
              </a:solidFill>
              <a:latin typeface="Montserrat Medium" panose="00000600000000000000" pitchFamily="50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28" y="2808719"/>
            <a:ext cx="1418934" cy="141893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286" y="2890127"/>
            <a:ext cx="1459024" cy="1459024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1949153" y="3386167"/>
            <a:ext cx="1768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070" y="2379340"/>
            <a:ext cx="2013654" cy="2013654"/>
          </a:xfrm>
          <a:prstGeom prst="rect">
            <a:avLst/>
          </a:prstGeom>
        </p:spPr>
      </p:pic>
      <p:cxnSp>
        <p:nvCxnSpPr>
          <p:cNvPr id="12" name="Conector recto de flecha 11"/>
          <p:cNvCxnSpPr/>
          <p:nvPr/>
        </p:nvCxnSpPr>
        <p:spPr>
          <a:xfrm>
            <a:off x="5306938" y="3366589"/>
            <a:ext cx="4969380" cy="19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3850219" y="4241353"/>
            <a:ext cx="10166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DOM</a:t>
            </a:r>
            <a:endParaRPr lang="en-US" sz="3600" b="1" dirty="0"/>
          </a:p>
        </p:txBody>
      </p:sp>
      <p:sp>
        <p:nvSpPr>
          <p:cNvPr id="14" name="Rectángulo 13"/>
          <p:cNvSpPr/>
          <p:nvPr/>
        </p:nvSpPr>
        <p:spPr>
          <a:xfrm>
            <a:off x="1949153" y="280871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6E6F72"/>
                </a:solidFill>
                <a:latin typeface="Montserrat Medium" panose="00000600000000000000" pitchFamily="50" charset="0"/>
              </a:rPr>
              <a:t>i</a:t>
            </a:r>
            <a:r>
              <a:rPr lang="es-ES" b="1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d=“nombre”</a:t>
            </a:r>
            <a:endParaRPr lang="en-US" b="1" dirty="0"/>
          </a:p>
        </p:txBody>
      </p:sp>
      <p:sp>
        <p:nvSpPr>
          <p:cNvPr id="15" name="Rectángulo 14"/>
          <p:cNvSpPr/>
          <p:nvPr/>
        </p:nvSpPr>
        <p:spPr>
          <a:xfrm>
            <a:off x="5446520" y="28901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b="1" dirty="0" err="1" smtClean="0">
                <a:solidFill>
                  <a:srgbClr val="6E6F72"/>
                </a:solidFill>
                <a:latin typeface="Montserrat Medium" panose="00000600000000000000" pitchFamily="50" charset="0"/>
              </a:rPr>
              <a:t>document.getElementById</a:t>
            </a:r>
            <a:r>
              <a:rPr lang="es-CO" b="1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(‘nombre’);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052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198" y="559087"/>
            <a:ext cx="10515600" cy="1325563"/>
          </a:xfrm>
        </p:spPr>
        <p:txBody>
          <a:bodyPr/>
          <a:lstStyle/>
          <a:p>
            <a: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>¿CÓMO MODIFICAMOS EL </a:t>
            </a:r>
            <a:r>
              <a:rPr lang="es-ES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>TEXTO DE UNA ETIQUETA?</a:t>
            </a:r>
            <a: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ES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ES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410198" y="1053777"/>
            <a:ext cx="110924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El atributo </a:t>
            </a:r>
            <a:r>
              <a:rPr lang="es-ES" b="1" u="sng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textContent</a:t>
            </a:r>
            <a:r>
              <a:rPr lang="es-ES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 de toda etiqueta HTML referenciada en JavaScript, nos permitirá alterar a nuestro antojo el valor del texto almacenado dentro de esta</a:t>
            </a:r>
            <a:r>
              <a:rPr lang="es-ES" b="1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:</a:t>
            </a:r>
            <a:endParaRPr lang="es-ES" b="1" dirty="0">
              <a:solidFill>
                <a:srgbClr val="6E6F72"/>
              </a:solidFill>
              <a:latin typeface="Montserrat Medium" panose="00000600000000000000" pitchFamily="50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76" y="2471797"/>
            <a:ext cx="2340834" cy="2340834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 flipV="1">
            <a:off x="2546646" y="3332860"/>
            <a:ext cx="811851" cy="8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agen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497" y="2930819"/>
            <a:ext cx="1117193" cy="1117193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4838342" y="3270821"/>
            <a:ext cx="64784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rgbClr val="6E6F72"/>
                </a:solidFill>
                <a:latin typeface="Montserrat Medium" panose="00000600000000000000" pitchFamily="50" charset="0"/>
              </a:rPr>
              <a:t>l</a:t>
            </a:r>
            <a:r>
              <a:rPr lang="es-CO" sz="1600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et referencia= </a:t>
            </a:r>
            <a:r>
              <a:rPr lang="es-CO" sz="1600" dirty="0" err="1">
                <a:solidFill>
                  <a:srgbClr val="6E6F72"/>
                </a:solidFill>
                <a:latin typeface="Montserrat Medium" panose="00000600000000000000" pitchFamily="50" charset="0"/>
              </a:rPr>
              <a:t>d</a:t>
            </a:r>
            <a:r>
              <a:rPr lang="es-CO" sz="1600" dirty="0" err="1" smtClean="0">
                <a:solidFill>
                  <a:srgbClr val="6E6F72"/>
                </a:solidFill>
                <a:latin typeface="Montserrat Medium" panose="00000600000000000000" pitchFamily="50" charset="0"/>
              </a:rPr>
              <a:t>ocument.getElementById</a:t>
            </a:r>
            <a:r>
              <a:rPr lang="es-CO" sz="1600" dirty="0">
                <a:solidFill>
                  <a:srgbClr val="6E6F72"/>
                </a:solidFill>
                <a:latin typeface="Montserrat Medium" panose="00000600000000000000" pitchFamily="50" charset="0"/>
              </a:rPr>
              <a:t>(‘nombre</a:t>
            </a:r>
            <a:r>
              <a:rPr lang="es-CO" sz="1600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’);</a:t>
            </a:r>
          </a:p>
          <a:p>
            <a:r>
              <a:rPr lang="es-CO" sz="1600" b="1" dirty="0" err="1">
                <a:solidFill>
                  <a:srgbClr val="6E6F72"/>
                </a:solidFill>
                <a:latin typeface="Montserrat Medium" panose="00000600000000000000" pitchFamily="50" charset="0"/>
              </a:rPr>
              <a:t>r</a:t>
            </a:r>
            <a:r>
              <a:rPr lang="es-CO" sz="1600" b="1" dirty="0" err="1" smtClean="0">
                <a:solidFill>
                  <a:srgbClr val="6E6F72"/>
                </a:solidFill>
                <a:latin typeface="Montserrat Medium" panose="00000600000000000000" pitchFamily="50" charset="0"/>
              </a:rPr>
              <a:t>efrencia.textContent</a:t>
            </a:r>
            <a:r>
              <a:rPr lang="es-CO" sz="1600" b="1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=‘nuevo texto’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1008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198" y="559087"/>
            <a:ext cx="10515600" cy="1325563"/>
          </a:xfrm>
        </p:spPr>
        <p:txBody>
          <a:bodyPr/>
          <a:lstStyle/>
          <a:p>
            <a: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>REPASEMOS JAVASCRIPT</a:t>
            </a:r>
            <a:b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ES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ES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ángulo 20"/>
              <p:cNvSpPr/>
              <p:nvPr/>
            </p:nvSpPr>
            <p:spPr>
              <a:xfrm>
                <a:off x="6058969" y="1154706"/>
                <a:ext cx="5178751" cy="4305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ES" b="1" dirty="0">
                    <a:solidFill>
                      <a:srgbClr val="6E6F72"/>
                    </a:solidFill>
                    <a:latin typeface="Montserrat Medium" panose="00000600000000000000" pitchFamily="50" charset="0"/>
                  </a:rPr>
                  <a:t>PROBLEMA:</a:t>
                </a:r>
                <a:r>
                  <a:rPr lang="es-ES" dirty="0">
                    <a:solidFill>
                      <a:srgbClr val="6E6F72"/>
                    </a:solidFill>
                    <a:latin typeface="Montserrat Medium" panose="00000600000000000000" pitchFamily="50" charset="0"/>
                  </a:rPr>
                  <a:t> Yoda el maestro </a:t>
                </a:r>
                <a:r>
                  <a:rPr lang="es-ES" dirty="0" err="1">
                    <a:solidFill>
                      <a:srgbClr val="6E6F72"/>
                    </a:solidFill>
                    <a:latin typeface="Montserrat Medium" panose="00000600000000000000" pitchFamily="50" charset="0"/>
                  </a:rPr>
                  <a:t>jedi</a:t>
                </a:r>
                <a:r>
                  <a:rPr lang="es-ES" dirty="0">
                    <a:solidFill>
                      <a:srgbClr val="6E6F72"/>
                    </a:solidFill>
                    <a:latin typeface="Montserrat Medium" panose="00000600000000000000" pitchFamily="50" charset="0"/>
                  </a:rPr>
                  <a:t>, necesita enseñar a sus aprendices </a:t>
                </a:r>
                <a:r>
                  <a:rPr lang="es-ES" dirty="0" err="1">
                    <a:solidFill>
                      <a:srgbClr val="6E6F72"/>
                    </a:solidFill>
                    <a:latin typeface="Montserrat Medium" panose="00000600000000000000" pitchFamily="50" charset="0"/>
                  </a:rPr>
                  <a:t>padawan</a:t>
                </a:r>
                <a:r>
                  <a:rPr lang="es-ES" dirty="0">
                    <a:solidFill>
                      <a:srgbClr val="6E6F72"/>
                    </a:solidFill>
                    <a:latin typeface="Montserrat Medium" panose="00000600000000000000" pitchFamily="50" charset="0"/>
                  </a:rPr>
                  <a:t> a calcular la distancia a la que cualquiera de los planetas de la ruta N-14 pertenecientes a la ruta comercial de la federación intergaláctica, se encuentra del planeta NABOO. Para calcular dicha distancia se debe:</a:t>
                </a:r>
              </a:p>
              <a:p>
                <a:pPr algn="just"/>
                <a:endParaRPr lang="es-ES" dirty="0">
                  <a:solidFill>
                    <a:srgbClr val="6E6F72"/>
                  </a:solidFill>
                  <a:latin typeface="Montserrat Medium" panose="00000600000000000000" pitchFamily="50" charset="0"/>
                </a:endParaRPr>
              </a:p>
              <a:p>
                <a:pPr algn="just"/>
                <a:r>
                  <a:rPr lang="es-ES" dirty="0">
                    <a:solidFill>
                      <a:srgbClr val="6E6F72"/>
                    </a:solidFill>
                    <a:latin typeface="Montserrat Medium" panose="00000600000000000000" pitchFamily="50" charset="0"/>
                  </a:rPr>
                  <a:t>Recibir las coordenadas X,Y del planeta en UA</a:t>
                </a:r>
              </a:p>
              <a:p>
                <a:pPr algn="just"/>
                <a:r>
                  <a:rPr lang="es-ES" dirty="0">
                    <a:solidFill>
                      <a:srgbClr val="6E6F72"/>
                    </a:solidFill>
                    <a:latin typeface="Montserrat Medium" panose="00000600000000000000" pitchFamily="50" charset="0"/>
                  </a:rPr>
                  <a:t>Establecer la distancia como:</a:t>
                </a:r>
              </a:p>
              <a:p>
                <a:pPr algn="just"/>
                <a:endParaRPr lang="es-ES" dirty="0" smtClean="0">
                  <a:solidFill>
                    <a:srgbClr val="6E6F72"/>
                  </a:solidFill>
                  <a:latin typeface="Montserrat Medium" panose="00000600000000000000" pitchFamily="50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((</m:t>
                              </m:r>
                              <m:sSub>
                                <m:sSub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s-ES" dirty="0">
                  <a:solidFill>
                    <a:srgbClr val="6E6F72"/>
                  </a:solidFill>
                  <a:latin typeface="Montserrat Medium" panose="00000600000000000000" pitchFamily="50" charset="0"/>
                </a:endParaRPr>
              </a:p>
            </p:txBody>
          </p:sp>
        </mc:Choice>
        <mc:Fallback xmlns="">
          <p:sp>
            <p:nvSpPr>
              <p:cNvPr id="21" name="Rectá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969" y="1154706"/>
                <a:ext cx="5178751" cy="4305730"/>
              </a:xfrm>
              <a:prstGeom prst="rect">
                <a:avLst/>
              </a:prstGeom>
              <a:blipFill>
                <a:blip r:embed="rId2"/>
                <a:stretch>
                  <a:fillRect l="-1060" t="-707" r="-1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51" y="1154706"/>
            <a:ext cx="46767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198" y="559087"/>
            <a:ext cx="10515600" cy="1325563"/>
          </a:xfrm>
        </p:spPr>
        <p:txBody>
          <a:bodyPr/>
          <a:lstStyle/>
          <a:p>
            <a: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>REPASEMOS JAVASCRIPT</a:t>
            </a:r>
            <a:b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ES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ES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211957"/>
              </p:ext>
            </p:extLst>
          </p:nvPr>
        </p:nvGraphicFramePr>
        <p:xfrm>
          <a:off x="338836" y="1503516"/>
          <a:ext cx="4190436" cy="3579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12">
                  <a:extLst>
                    <a:ext uri="{9D8B030D-6E8A-4147-A177-3AD203B41FA5}">
                      <a16:colId xmlns:a16="http://schemas.microsoft.com/office/drawing/2014/main" val="417166363"/>
                    </a:ext>
                  </a:extLst>
                </a:gridCol>
                <a:gridCol w="1396812">
                  <a:extLst>
                    <a:ext uri="{9D8B030D-6E8A-4147-A177-3AD203B41FA5}">
                      <a16:colId xmlns:a16="http://schemas.microsoft.com/office/drawing/2014/main" val="3385554903"/>
                    </a:ext>
                  </a:extLst>
                </a:gridCol>
                <a:gridCol w="1396812">
                  <a:extLst>
                    <a:ext uri="{9D8B030D-6E8A-4147-A177-3AD203B41FA5}">
                      <a16:colId xmlns:a16="http://schemas.microsoft.com/office/drawing/2014/main" val="469668131"/>
                    </a:ext>
                  </a:extLst>
                </a:gridCol>
              </a:tblGrid>
              <a:tr h="715846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Planeta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err="1" smtClean="0"/>
                        <a:t>CoordenadaX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Coordenada 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441059"/>
                  </a:ext>
                </a:extLst>
              </a:tr>
              <a:tr h="715846">
                <a:tc>
                  <a:txBody>
                    <a:bodyPr/>
                    <a:lstStyle/>
                    <a:p>
                      <a:r>
                        <a:rPr lang="es-CO" dirty="0" err="1" smtClean="0"/>
                        <a:t>Hoth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-50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171220"/>
                  </a:ext>
                </a:extLst>
              </a:tr>
              <a:tr h="715846">
                <a:tc>
                  <a:txBody>
                    <a:bodyPr/>
                    <a:lstStyle/>
                    <a:p>
                      <a:r>
                        <a:rPr lang="es-CO" dirty="0" smtClean="0"/>
                        <a:t>Yavin4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40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253895"/>
                  </a:ext>
                </a:extLst>
              </a:tr>
              <a:tr h="715846">
                <a:tc>
                  <a:txBody>
                    <a:bodyPr/>
                    <a:lstStyle/>
                    <a:p>
                      <a:r>
                        <a:rPr lang="es-CO" dirty="0" err="1" smtClean="0"/>
                        <a:t>Tatooine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440879"/>
                  </a:ext>
                </a:extLst>
              </a:tr>
              <a:tr h="715846">
                <a:tc>
                  <a:txBody>
                    <a:bodyPr/>
                    <a:lstStyle/>
                    <a:p>
                      <a:r>
                        <a:rPr lang="es-CO" dirty="0" err="1" smtClean="0"/>
                        <a:t>Endor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33842"/>
                  </a:ext>
                </a:extLst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061" y="791776"/>
            <a:ext cx="53149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7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198" y="559087"/>
            <a:ext cx="10515600" cy="1325563"/>
          </a:xfrm>
        </p:spPr>
        <p:txBody>
          <a:bodyPr/>
          <a:lstStyle/>
          <a:p>
            <a: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>REPASEMOS JAVASCRIPT</a:t>
            </a:r>
            <a:b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ES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ES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87486" y="1221868"/>
            <a:ext cx="3498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CO" b="1" dirty="0"/>
              <a:t>-Funciones de flecha en JavaScript:</a:t>
            </a:r>
            <a:endParaRPr lang="en-U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586" y="2119579"/>
            <a:ext cx="81915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3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198" y="559087"/>
            <a:ext cx="10515600" cy="1325563"/>
          </a:xfrm>
        </p:spPr>
        <p:txBody>
          <a:bodyPr/>
          <a:lstStyle/>
          <a:p>
            <a: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>REPASEMOS </a:t>
            </a:r>
            <a:r>
              <a:rPr lang="es-ES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>JAVASCRIPT-RETO</a:t>
            </a:r>
            <a: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ES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ES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ES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  <a:t/>
            </a:r>
            <a:br>
              <a:rPr lang="es-CO" sz="2400" dirty="0" smtClean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10198" y="1305014"/>
            <a:ext cx="880204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b="1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PROBLEMA:</a:t>
            </a:r>
            <a:r>
              <a:rPr lang="es-ES" dirty="0">
                <a:solidFill>
                  <a:srgbClr val="6E6F72"/>
                </a:solidFill>
                <a:latin typeface="Montserrat Medium" panose="00000600000000000000" pitchFamily="50" charset="0"/>
              </a:rPr>
              <a:t> Obi-</a:t>
            </a:r>
            <a:r>
              <a:rPr lang="es-ES" dirty="0" err="1">
                <a:solidFill>
                  <a:srgbClr val="6E6F72"/>
                </a:solidFill>
                <a:latin typeface="Montserrat Medium" panose="00000600000000000000" pitchFamily="50" charset="0"/>
              </a:rPr>
              <a:t>Wan</a:t>
            </a:r>
            <a:r>
              <a:rPr lang="es-ES" dirty="0">
                <a:solidFill>
                  <a:srgbClr val="6E6F72"/>
                </a:solidFill>
                <a:latin typeface="Montserrat Medium" panose="00000600000000000000" pitchFamily="50" charset="0"/>
              </a:rPr>
              <a:t> </a:t>
            </a:r>
            <a:r>
              <a:rPr lang="es-ES" dirty="0" err="1">
                <a:solidFill>
                  <a:srgbClr val="6E6F72"/>
                </a:solidFill>
                <a:latin typeface="Montserrat Medium" panose="00000600000000000000" pitchFamily="50" charset="0"/>
              </a:rPr>
              <a:t>Kenobi</a:t>
            </a:r>
            <a:r>
              <a:rPr lang="es-ES" dirty="0">
                <a:solidFill>
                  <a:srgbClr val="6E6F72"/>
                </a:solidFill>
                <a:latin typeface="Montserrat Medium" panose="00000600000000000000" pitchFamily="50" charset="0"/>
              </a:rPr>
              <a:t>, </a:t>
            </a:r>
            <a:r>
              <a:rPr lang="es-ES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necesita clasificar diferentes códigos de acceso a las naves de guerra los cuáles reposan en la base de datos central, para ello debe </a:t>
            </a:r>
            <a:r>
              <a:rPr lang="es-ES" b="1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programar una función de flecha </a:t>
            </a:r>
            <a:r>
              <a:rPr lang="es-ES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que permita recibir la palabra clave de cada nave y separar imprimiendo solo el nombre del piloto asignado a cada nave. </a:t>
            </a:r>
          </a:p>
          <a:p>
            <a:pPr algn="just"/>
            <a:endParaRPr lang="es-ES" dirty="0">
              <a:solidFill>
                <a:srgbClr val="6E6F72"/>
              </a:solidFill>
              <a:latin typeface="Montserrat Medium" panose="00000600000000000000" pitchFamily="50" charset="0"/>
            </a:endParaRPr>
          </a:p>
          <a:p>
            <a:pPr algn="just"/>
            <a:r>
              <a:rPr lang="es-ES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Tenga en cuenta que el formato de todos los datos es el siguiente:</a:t>
            </a:r>
          </a:p>
          <a:p>
            <a:pPr algn="just"/>
            <a:endParaRPr lang="es-ES" dirty="0" smtClean="0">
              <a:solidFill>
                <a:srgbClr val="6E6F72"/>
              </a:solidFill>
              <a:latin typeface="Montserrat Medium" panose="00000600000000000000" pitchFamily="50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ARQ2555: </a:t>
            </a:r>
            <a:r>
              <a:rPr lang="en-US" dirty="0">
                <a:solidFill>
                  <a:srgbClr val="6E6F72"/>
                </a:solidFill>
                <a:latin typeface="Montserrat Medium" panose="00000600000000000000" pitchFamily="50" charset="0"/>
              </a:rPr>
              <a:t>Sara Bel-Sun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ARQ2556: </a:t>
            </a:r>
            <a:r>
              <a:rPr lang="en-US" dirty="0" err="1">
                <a:solidFill>
                  <a:srgbClr val="6E6F72"/>
                </a:solidFill>
                <a:latin typeface="Montserrat Medium" panose="00000600000000000000" pitchFamily="50" charset="0"/>
              </a:rPr>
              <a:t>Nodin</a:t>
            </a:r>
            <a:r>
              <a:rPr lang="en-US" dirty="0">
                <a:solidFill>
                  <a:srgbClr val="6E6F72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 smtClean="0">
                <a:solidFill>
                  <a:srgbClr val="6E6F72"/>
                </a:solidFill>
                <a:latin typeface="Montserrat Medium" panose="00000600000000000000" pitchFamily="50" charset="0"/>
              </a:rPr>
              <a:t>Chavdri</a:t>
            </a:r>
            <a:endParaRPr lang="en-US" dirty="0" smtClean="0">
              <a:solidFill>
                <a:srgbClr val="6E6F72"/>
              </a:solidFill>
              <a:latin typeface="Montserrat Medium" panose="00000600000000000000" pitchFamily="50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ARQ2557: </a:t>
            </a:r>
            <a:r>
              <a:rPr lang="en-US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Finn</a:t>
            </a:r>
          </a:p>
          <a:p>
            <a:pPr algn="just"/>
            <a:endParaRPr lang="es-ES" dirty="0" smtClean="0">
              <a:solidFill>
                <a:srgbClr val="6E6F72"/>
              </a:solidFill>
              <a:latin typeface="Montserrat Medium" panose="00000600000000000000" pitchFamily="50" charset="0"/>
            </a:endParaRPr>
          </a:p>
          <a:p>
            <a:pPr algn="just"/>
            <a:endParaRPr lang="es-ES" dirty="0">
              <a:solidFill>
                <a:srgbClr val="6E6F72"/>
              </a:solidFill>
              <a:latin typeface="Montserrat Medium" panose="00000600000000000000" pitchFamily="50" charset="0"/>
            </a:endParaRPr>
          </a:p>
        </p:txBody>
      </p:sp>
      <p:pic>
        <p:nvPicPr>
          <p:cNvPr id="1026" name="Picture 2" descr="Piloto de la Resistencia | Star Wars Wiki | Fandom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333" y="2303757"/>
            <a:ext cx="2082029" cy="35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Nube 5"/>
          <p:cNvSpPr/>
          <p:nvPr/>
        </p:nvSpPr>
        <p:spPr>
          <a:xfrm>
            <a:off x="9870393" y="675119"/>
            <a:ext cx="1768979" cy="1512606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ángulo 6"/>
          <p:cNvSpPr/>
          <p:nvPr/>
        </p:nvSpPr>
        <p:spPr>
          <a:xfrm>
            <a:off x="10142786" y="852536"/>
            <a:ext cx="1564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Aconsejo revisar el </a:t>
            </a:r>
            <a:r>
              <a:rPr lang="es-ES" sz="1200" b="1" dirty="0" smtClean="0">
                <a:solidFill>
                  <a:srgbClr val="6E6F72"/>
                </a:solidFill>
                <a:latin typeface="Montserrat Medium" panose="00000600000000000000" pitchFamily="50" charset="0"/>
              </a:rPr>
              <a:t>método Split() </a:t>
            </a:r>
            <a:endParaRPr lang="en-US" sz="1200" b="1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11066804" y="1991170"/>
            <a:ext cx="111095" cy="4187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60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1257</TotalTime>
  <Words>376</Words>
  <Application>Microsoft Office PowerPoint</Application>
  <PresentationFormat>Panorámica</PresentationFormat>
  <Paragraphs>54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Montserrat BOLD</vt:lpstr>
      <vt:lpstr>Montserrat Medium</vt:lpstr>
      <vt:lpstr>Tema de Office</vt:lpstr>
      <vt:lpstr>Presentación de PowerPoint</vt:lpstr>
      <vt:lpstr>¿QUÉ ES EL DOM?  </vt:lpstr>
      <vt:lpstr>¿CÓMO MODIFICAMOS EL DOM?   </vt:lpstr>
      <vt:lpstr>¿CÓMO MODIFICAMOS EL DOM?   </vt:lpstr>
      <vt:lpstr>¿CÓMO MODIFICAMOS EL TEXTO DE UNA ETIQUETA?   </vt:lpstr>
      <vt:lpstr>REPASEMOS JAVASCRIPT    </vt:lpstr>
      <vt:lpstr>REPASEMOS JAVASCRIPT    </vt:lpstr>
      <vt:lpstr>REPASEMOS JAVASCRIPT    </vt:lpstr>
      <vt:lpstr>REPASEMOS JAVASCRIPT-RETO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ACER</dc:creator>
  <cp:lastModifiedBy>Juan</cp:lastModifiedBy>
  <cp:revision>103</cp:revision>
  <dcterms:created xsi:type="dcterms:W3CDTF">2020-07-27T18:42:31Z</dcterms:created>
  <dcterms:modified xsi:type="dcterms:W3CDTF">2020-12-08T22:18:57Z</dcterms:modified>
</cp:coreProperties>
</file>